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61" d="100"/>
          <a:sy n="161" d="100"/>
        </p:scale>
        <p:origin x="2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9125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02336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85800" y="105156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4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85800" y="1463040"/>
            <a:ext cx="7955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4200" b="1" dirty="0">
                <a:solidFill>
                  <a:srgbClr val="F4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the evidence,</a:t>
            </a:r>
            <a:endParaRPr lang="en-US" sz="4200" dirty="0"/>
          </a:p>
          <a:p>
            <a:pPr marL="0" indent="0">
              <a:lnSpc>
                <a:spcPct val="102000"/>
              </a:lnSpc>
              <a:buNone/>
            </a:pPr>
            <a:r>
              <a:rPr lang="en-US" sz="4200" b="1" dirty="0">
                <a:solidFill>
                  <a:srgbClr val="F4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just the draft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685800" y="3291840"/>
            <a:ext cx="7223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CFC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 method for using AI across seven research projects and their data analysis — from curriculum mapping and a national training-catalog scan to an RNA-seq pipeline, a satellite ecosystem-account platform, and a field survey.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85800" y="4434840"/>
            <a:ext cx="1188720" cy="0"/>
          </a:xfrm>
          <a:prstGeom prst="line">
            <a:avLst/>
          </a:prstGeom>
          <a:noFill/>
          <a:ln w="19050">
            <a:solidFill>
              <a:srgbClr val="B87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85800" y="45262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Simin Xu  ·  Research Fellow, HCSREL, NTU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PORTFOLIO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Seven projects, one working method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426464"/>
            <a:ext cx="2615184" cy="86868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426464"/>
            <a:ext cx="2615184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94944" y="1517904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87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1,780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664208" y="152704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NTU course map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94944" y="1883664"/>
            <a:ext cx="2340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 coded for sustainability + entrepreneurship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346704" y="1426464"/>
            <a:ext cx="2615184" cy="86868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346704" y="1426464"/>
            <a:ext cx="2615184" cy="5029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493008" y="1517904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F6F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25,813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462272" y="152704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SkillsFuture scan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3493008" y="1883664"/>
            <a:ext cx="2340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courses vs 122 official green skills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144768" y="1426464"/>
            <a:ext cx="2615184" cy="86868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144768" y="1426464"/>
            <a:ext cx="2615184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91072" y="1517904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87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68 / 1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7260336" y="152704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RNA-seq pipeline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6291072" y="1883664"/>
            <a:ext cx="2340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/ down genes, case vs control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48640" y="2450592"/>
            <a:ext cx="2615184" cy="86868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548640" y="2450592"/>
            <a:ext cx="2615184" cy="5029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94944" y="25420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F6F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1664208" y="2551176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 natural capital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694944" y="2907792"/>
            <a:ext cx="2340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keyless satellite datasets, SEEA-EA accounts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3346704" y="2450592"/>
            <a:ext cx="2615184" cy="86868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3346704" y="2450592"/>
            <a:ext cx="2615184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493008" y="25420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87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4462272" y="2551176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AI survey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3493008" y="2907792"/>
            <a:ext cx="2340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bilingual pre / post Google Forms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6144768" y="2450592"/>
            <a:ext cx="2615184" cy="86868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6144768" y="2450592"/>
            <a:ext cx="2615184" cy="5029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6291072" y="254203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F6F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900" dirty="0"/>
          </a:p>
        </p:txBody>
      </p:sp>
      <p:sp>
        <p:nvSpPr>
          <p:cNvPr id="32" name="Text 30"/>
          <p:cNvSpPr/>
          <p:nvPr/>
        </p:nvSpPr>
        <p:spPr>
          <a:xfrm>
            <a:off x="7260336" y="2551176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EdeX FLC cases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6291072" y="2907792"/>
            <a:ext cx="2340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cases EL-01–07 from transcripts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548640" y="3474720"/>
            <a:ext cx="2615184" cy="86868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548640" y="3474720"/>
            <a:ext cx="2615184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694944" y="356616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87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900" dirty="0"/>
          </a:p>
        </p:txBody>
      </p:sp>
      <p:sp>
        <p:nvSpPr>
          <p:cNvPr id="37" name="Text 35"/>
          <p:cNvSpPr/>
          <p:nvPr/>
        </p:nvSpPr>
        <p:spPr>
          <a:xfrm>
            <a:off x="1664208" y="3575304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Changi partnership</a:t>
            </a:r>
            <a:endParaRPr lang="en-US" sz="1150" dirty="0"/>
          </a:p>
        </p:txBody>
      </p:sp>
      <p:sp>
        <p:nvSpPr>
          <p:cNvPr id="38" name="Text 36"/>
          <p:cNvSpPr/>
          <p:nvPr/>
        </p:nvSpPr>
        <p:spPr>
          <a:xfrm>
            <a:off x="694944" y="3931920"/>
            <a:ext cx="2340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phases, sponsored research proposal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548640" y="446227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same four moves run through all seven: screen, extract, draft, verify.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FRAMING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roles AI actually played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1965960" cy="265176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1965960" cy="5029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13232" y="160934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F6F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13232" y="1938528"/>
            <a:ext cx="16367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Screen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13232" y="2377440"/>
            <a:ext cx="16367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a fixed taxonomy to thousands of documents and return who counts.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713232" y="3493008"/>
            <a:ext cx="1636776" cy="0"/>
          </a:xfrm>
          <a:prstGeom prst="line">
            <a:avLst/>
          </a:prstGeom>
          <a:noFill/>
          <a:ln w="9525">
            <a:solidFill>
              <a:srgbClr val="C7C2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13232" y="3584448"/>
            <a:ext cx="1636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950" i="1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Rule-based first; AI reads the edge cases.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697480" y="1463040"/>
            <a:ext cx="1965960" cy="265176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2697480" y="1463040"/>
            <a:ext cx="1965960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862072" y="160934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7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862072" y="1938528"/>
            <a:ext cx="16367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Extract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2862072" y="2377440"/>
            <a:ext cx="16367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screenshots, transcripts and share links into structured rows.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862072" y="3493008"/>
            <a:ext cx="1636776" cy="0"/>
          </a:xfrm>
          <a:prstGeom prst="line">
            <a:avLst/>
          </a:prstGeom>
          <a:noFill/>
          <a:ln w="9525">
            <a:solidFill>
              <a:srgbClr val="C7C2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2862072" y="3584448"/>
            <a:ext cx="1636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950" i="1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+ parsing, human confirms.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846320" y="1463040"/>
            <a:ext cx="1965960" cy="265176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846320" y="1463040"/>
            <a:ext cx="1965960" cy="50292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010912" y="160934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010912" y="1938528"/>
            <a:ext cx="16367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Draft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5010912" y="2377440"/>
            <a:ext cx="16367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next artefact from a real source file — minutes, briefs, slides.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010912" y="3493008"/>
            <a:ext cx="1636776" cy="0"/>
          </a:xfrm>
          <a:prstGeom prst="line">
            <a:avLst/>
          </a:prstGeom>
          <a:noFill/>
          <a:ln w="9525">
            <a:solidFill>
              <a:srgbClr val="C7C2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010912" y="3584448"/>
            <a:ext cx="1636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950" i="1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Facts corrected before anything is sent.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6995160" y="1463040"/>
            <a:ext cx="1965960" cy="265176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995160" y="1463040"/>
            <a:ext cx="1965960" cy="50292"/>
          </a:xfrm>
          <a:prstGeom prst="rect">
            <a:avLst/>
          </a:prstGeom>
          <a:solidFill>
            <a:srgbClr val="9E3B2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159752" y="1609344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9E3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7159752" y="1938528"/>
            <a:ext cx="16367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7159752" y="2377440"/>
            <a:ext cx="16367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the dashboard, Worker or pipeline that holds the result.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7159752" y="3493008"/>
            <a:ext cx="1636776" cy="0"/>
          </a:xfrm>
          <a:prstGeom prst="line">
            <a:avLst/>
          </a:prstGeom>
          <a:noFill/>
          <a:ln w="9525">
            <a:solidFill>
              <a:srgbClr val="C7C2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7159752" y="3584448"/>
            <a:ext cx="16367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950" i="1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writes code; tests and browser checks decide.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548640" y="4279392"/>
            <a:ext cx="8046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than one in ten answers came from an open-ended model call. Most of the work is a fixed taxonomy that AI applies and a human audits.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1 · NTU SUSTAINABILITY &amp; ENTREPRENEURSHIP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Mapping a whole university catalog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2615184" cy="13716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2615184" cy="5029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13232" y="1609344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F6F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1,780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13232" y="2176272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 modules in the AY2025/26–AY2026/27 catalog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346704" y="1463040"/>
            <a:ext cx="2615184" cy="13716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346704" y="1463040"/>
            <a:ext cx="2615184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511296" y="1609344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B87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3511296" y="2176272"/>
            <a:ext cx="22860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 pass the sustainability screen (27 focused / 58 inclusive)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144768" y="1463040"/>
            <a:ext cx="2450592" cy="13716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144768" y="1463040"/>
            <a:ext cx="2450592" cy="50292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309360" y="1609344"/>
            <a:ext cx="212140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34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6309360" y="2176272"/>
            <a:ext cx="21214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 pass the entrepreneurship screen (12 / 22)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063240"/>
            <a:ext cx="8046720" cy="1051560"/>
          </a:xfrm>
          <a:prstGeom prst="rect">
            <a:avLst/>
          </a:prstGeom>
          <a:solidFill>
            <a:srgbClr val="10231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49808" y="320040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F4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1 module lands in both sets (BF3122 Carbon Markets); 0 make the strong GreenComp-Acting × EntreComp-Into-action join.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48640" y="4279392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Phrase coverage inside the 85: GreenComp 28 · greening topics 62 · SDG 7 of 85. Empty fields are outline-language gaps, not proof a topic is untaught.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1 · METHOD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Taxonomy first, then AI reads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874520" cy="237744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874520" cy="5029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94944" y="174650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F6F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94944" y="205740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Screen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94944" y="249631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AASHE / EntreComp inclusion rule: title hit, or two distinct terms in title + outline.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395728" y="2468880"/>
            <a:ext cx="228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606040" y="1600200"/>
            <a:ext cx="1874520" cy="237744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606040" y="1600200"/>
            <a:ext cx="1874520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752344" y="174650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752344" y="205740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Tag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2752344" y="249631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GreenComp 12 competences and greening/SDG topics applied only to modules that passed.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453128" y="2468880"/>
            <a:ext cx="228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663440" y="1600200"/>
            <a:ext cx="1874520" cy="237744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663440" y="1600200"/>
            <a:ext cx="1874520" cy="50292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09744" y="174650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809744" y="205740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Crosswalk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809744" y="249631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ESD 8 derived from GreenComp via the Wiek 2021 crosswalk — not a second screen.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510528" y="2468880"/>
            <a:ext cx="228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720840" y="1600200"/>
            <a:ext cx="1874520" cy="237744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6720840" y="1600200"/>
            <a:ext cx="1874520" cy="50292"/>
          </a:xfrm>
          <a:prstGeom prst="rect">
            <a:avLst/>
          </a:prstGeom>
          <a:solidFill>
            <a:srgbClr val="9E3B2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867144" y="174650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E3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867144" y="205740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Audit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867144" y="2496312"/>
            <a:ext cx="1600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Whole-word matching, false-friend stripping, community-college prefix overrides.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548640" y="420624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words that decide inclusion stay on the screen and are never copied into the 12 competences — that would double-count the same phrase.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2 · SKILLSFUTURE GREEN-SKILLS SCAN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national training catalog, checked against demand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25,813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2057400" y="1481328"/>
            <a:ext cx="4206240" cy="384048"/>
          </a:xfrm>
          <a:prstGeom prst="rect">
            <a:avLst/>
          </a:prstGeom>
          <a:solidFill>
            <a:srgbClr val="C7C2B4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194560" y="1481328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courses in the official directory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2121408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2F6F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2,137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057400" y="2139696"/>
            <a:ext cx="1766621" cy="384048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194560" y="2139696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the green / ESG screen (8.3%)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779776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B87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122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2057400" y="2798064"/>
            <a:ext cx="1261872" cy="384048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194560" y="2798064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official SWDA green skills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48640" y="3438144"/>
            <a:ext cx="1371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2,789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2057400" y="3456432"/>
            <a:ext cx="841248" cy="384048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194560" y="3456432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course–skill links written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309360" y="1481328"/>
            <a:ext cx="2286000" cy="2432304"/>
          </a:xfrm>
          <a:prstGeom prst="rect">
            <a:avLst/>
          </a:prstGeom>
          <a:solidFill>
            <a:srgbClr val="10231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73952" y="162763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Coverage of the 122 official skills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473952" y="2084832"/>
            <a:ext cx="548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4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29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40880" y="210312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FC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matching course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73952" y="2432304"/>
            <a:ext cx="548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4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040880" y="2450592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FC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 (1–2 courses)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473952" y="2779776"/>
            <a:ext cx="548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4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040880" y="2798064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FC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 (3–8)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473952" y="3127248"/>
            <a:ext cx="548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4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69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040880" y="3145536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FC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crowded (9+)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473952" y="3474720"/>
            <a:ext cx="548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4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040880" y="3493008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FC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 vs live pages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48640" y="4224528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is an official list. Supply is catalog text. A gap here is a catalog gap — enrolment and job outcomes are not in the open files.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2 · FINDINGS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training supply is missing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Official green skills with no course, by sector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1737360"/>
            <a:ext cx="1600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 Transport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240280" y="1773936"/>
            <a:ext cx="2194560" cy="25603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07992" y="1737360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2139696"/>
            <a:ext cx="1600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Landscape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240280" y="2176272"/>
            <a:ext cx="2194560" cy="25603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07992" y="2139696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48640" y="2542032"/>
            <a:ext cx="1600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and Power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240280" y="2578608"/>
            <a:ext cx="1755648" cy="25603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069080" y="2542032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" y="2944368"/>
            <a:ext cx="1600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Manufacturing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240280" y="2980944"/>
            <a:ext cx="1316736" cy="25603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630168" y="2944368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8640" y="3346704"/>
            <a:ext cx="1600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Services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240280" y="3383280"/>
            <a:ext cx="1316736" cy="25603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630168" y="3346704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48640" y="3749040"/>
            <a:ext cx="1600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Services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240280" y="3785616"/>
            <a:ext cx="877824" cy="25603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191256" y="3749040"/>
            <a:ext cx="457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029200" y="137160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classes across all 122 skills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029200" y="1755648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crowded (9+)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309360" y="1792224"/>
            <a:ext cx="1737360" cy="25603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119872" y="1755648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69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029200" y="2304288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 (3–8)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309360" y="2340864"/>
            <a:ext cx="428045" cy="256032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810557" y="2304288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029200" y="2852928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 (1–2)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309360" y="2889504"/>
            <a:ext cx="176254" cy="25603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6558766" y="2852928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029200" y="3401568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(0)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6309360" y="3438144"/>
            <a:ext cx="730195" cy="256032"/>
          </a:xfrm>
          <a:prstGeom prst="rect">
            <a:avLst/>
          </a:prstGeom>
          <a:solidFill>
            <a:srgbClr val="9E3B2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7112707" y="3401568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29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548640" y="411480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move: build sector-technical modules against the empty rows, and pair disclosure reporting with carbon and circular-operations courses so a report can be evidenced.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3 · BULK RNA-SEQ FROM COUNTS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RNA-seq pipeline that runs on a laptop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572768" cy="13716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13898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Counts in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103120" y="2084832"/>
            <a:ext cx="201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286000" y="1600200"/>
            <a:ext cx="1572768" cy="13716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377440" y="1737360"/>
            <a:ext cx="13898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QC + CPM filter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840480" y="2084832"/>
            <a:ext cx="201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023360" y="1600200"/>
            <a:ext cx="1572768" cy="1371600"/>
          </a:xfrm>
          <a:prstGeom prst="rect">
            <a:avLst/>
          </a:prstGeom>
          <a:solidFill>
            <a:srgbClr val="10231C"/>
          </a:solidFill>
          <a:ln w="6350">
            <a:solidFill>
              <a:srgbClr val="1023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0" y="1737360"/>
            <a:ext cx="13898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DESeq2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577840" y="2084832"/>
            <a:ext cx="201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760720" y="1600200"/>
            <a:ext cx="1572768" cy="13716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852160" y="1737360"/>
            <a:ext cx="13898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+ GSEA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315200" y="2084832"/>
            <a:ext cx="201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498080" y="1600200"/>
            <a:ext cx="1572768" cy="13716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589520" y="1737360"/>
            <a:ext cx="13898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Report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3255264"/>
            <a:ext cx="164592" cy="164592"/>
          </a:xfrm>
          <a:prstGeom prst="ellipse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22960" y="3200400"/>
            <a:ext cx="3794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FASTQ — </a:t>
            </a: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Takes an iDEP-style gene × sample count matrix, so it runs without a cluster.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709160" y="3255264"/>
            <a:ext cx="164592" cy="164592"/>
          </a:xfrm>
          <a:prstGeom prst="ellipse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983480" y="3200400"/>
            <a:ext cx="3794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stops — </a:t>
            </a: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than 3 replicates per group, or batch confounded with condition, halts DE.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48640" y="3913632"/>
            <a:ext cx="164592" cy="164592"/>
          </a:xfrm>
          <a:prstGeom prst="ellipse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22960" y="3858768"/>
            <a:ext cx="3794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engines — </a:t>
            </a: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DESeq2 with apeglm shrinkage; limma-trend if the matrix is FPKM/TPM.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709160" y="3913632"/>
            <a:ext cx="164592" cy="164592"/>
          </a:xfrm>
          <a:prstGeom prst="ellipse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983480" y="3858768"/>
            <a:ext cx="37947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 mode — </a:t>
            </a: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Cloudflare Worker re-runs case-vs-control in PyDESeq2, files never leave the page.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3 · DEMO RUN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pipeline returned a clean, checkable result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1874520" cy="11430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481328"/>
            <a:ext cx="1874520" cy="50292"/>
          </a:xfrm>
          <a:prstGeom prst="rect">
            <a:avLst/>
          </a:prstGeom>
          <a:solidFill>
            <a:srgbClr val="9E3B2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13232" y="1627632"/>
            <a:ext cx="15453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9E3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68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713232" y="2194560"/>
            <a:ext cx="15453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 up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560320" y="1481328"/>
            <a:ext cx="1874520" cy="11430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560320" y="1481328"/>
            <a:ext cx="1874520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724912" y="1627632"/>
            <a:ext cx="15453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B87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724912" y="2194560"/>
            <a:ext cx="15453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 down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0" y="1481328"/>
            <a:ext cx="1874520" cy="11430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572000" y="1481328"/>
            <a:ext cx="1874520" cy="5029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36592" y="1627632"/>
            <a:ext cx="15453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F6F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1,998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4736592" y="2194560"/>
            <a:ext cx="15453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 after CPM filter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583680" y="1481328"/>
            <a:ext cx="2011680" cy="11430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583680" y="1481328"/>
            <a:ext cx="2011680" cy="50292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748272" y="1627632"/>
            <a:ext cx="16824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31.2%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748272" y="2194560"/>
            <a:ext cx="1682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variance on PC1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9525">
            <a:solidFill>
              <a:srgbClr val="C7C2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48640" y="3063240"/>
            <a:ext cx="4023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 — 6 samples, 2,000 genes, padj &lt; 0.05 and |log2FC| ≥ 1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48640" y="3346704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gene RNU6-163P at log2FC 2.65, padj 6.1e-11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48640" y="3621024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PCA separates case from control before DE is trusted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48640" y="3895344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Hallmark GSEA runs on the full ranking, no hard cutoff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548640" y="4169664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summary.json + HTML report carry full sessionInfo for reproducibility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548640" y="4480560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enrichment returned nothing significant at this demo size — reported as-is rather than dressed up.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4 · SEA NATURAL CAPITAL PLATFORM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keyless datasets become ecosystem accounts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2542032" cy="82296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481328"/>
            <a:ext cx="2542032" cy="5029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94944" y="1609344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io-lulc v2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94944" y="1901952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 annual land cover, 2017–2023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73552" y="1481328"/>
            <a:ext cx="2542032" cy="82296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273552" y="1481328"/>
            <a:ext cx="2542032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419856" y="1609344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CTrees AGB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419856" y="1901952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m annual biomass, 2000–2025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5998464" y="1481328"/>
            <a:ext cx="2542032" cy="82296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998464" y="1481328"/>
            <a:ext cx="2542032" cy="50292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144768" y="1609344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Sentinel-1 RTC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144768" y="1901952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m SAR backscatter, VV and VH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548640" y="2414016"/>
            <a:ext cx="2542032" cy="82296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48640" y="2414016"/>
            <a:ext cx="2542032" cy="5029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94944" y="254203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MODIS 13Q1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94944" y="2834640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 m NDVI, 16-day composite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3273552" y="2414016"/>
            <a:ext cx="2542032" cy="82296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3273552" y="2414016"/>
            <a:ext cx="2542032" cy="50292"/>
          </a:xfrm>
          <a:prstGeom prst="rect">
            <a:avLst/>
          </a:prstGeom>
          <a:solidFill>
            <a:srgbClr val="9E3B2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419856" y="254203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MODIS 64A1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419856" y="2834640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m monthly burned area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5998464" y="2414016"/>
            <a:ext cx="2542032" cy="82296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5998464" y="2414016"/>
            <a:ext cx="2542032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144768" y="254203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geoBoundaries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144768" y="2834640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ADM0–ADM3 units, 48 Asian countries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548640" y="3493008"/>
            <a:ext cx="8046720" cy="100584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731520" y="360273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Output shape: SEEA-EA accounts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731520" y="3877056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Extent (hectares by class) · Condition (NDVI, SAR, burned) · Services (carbon stock, CO₂e, 2000–2025 series) · Historical change — each with a provenance block and an uncertainty flag beside the number.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4 · METHOD TRAP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sampling setting that silently changes the answer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3886200" cy="2651760"/>
          </a:xfrm>
          <a:prstGeom prst="rect">
            <a:avLst/>
          </a:prstGeom>
          <a:solidFill>
            <a:srgbClr val="10231C"/>
          </a:solidFill>
          <a:ln w="6350">
            <a:solidFill>
              <a:srgbClr val="1023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481328"/>
            <a:ext cx="3886200" cy="5029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49808" y="16459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Uncapped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49808" y="20848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CFC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every pixel. Absolute hectares are correct.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49808" y="2670048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2F6F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for area.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49808" y="301752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FC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7.5 s per cell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49808" y="3328416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FC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Singapore 13.2M pixels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49808" y="3639312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FC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fails past ~44M px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709160" y="1481328"/>
            <a:ext cx="3886200" cy="265176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709160" y="1481328"/>
            <a:ext cx="3886200" cy="50292"/>
          </a:xfrm>
          <a:prstGeom prst="rect">
            <a:avLst/>
          </a:prstGeom>
          <a:solidFill>
            <a:srgbClr val="9E3B2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910328" y="16459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max_size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910328" y="20848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Decimate to 2,048 px. Shares hold, areas do not.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910328" y="2670048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9E3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for proportions.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910328" y="301752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0.8 s per cell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910328" y="3328416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Singapore 2.2M pixels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10328" y="3639312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6× under-count on area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48640" y="4279392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 written into the engine: uncapped for area, capped for shares — and every scaled number is flagged estimated.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5 · FACULTY AI-TOOLS SURVEY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 and after, in the room's own language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3886200" cy="246888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709160" y="1481328"/>
            <a:ext cx="3886200" cy="246888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48640" y="1481328"/>
            <a:ext cx="3886200" cy="5029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709160" y="1481328"/>
            <a:ext cx="3886200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49808" y="16459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F6F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Pre-course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910328" y="16459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87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Post-course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49808" y="2139696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One-sentence problem statement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49808" y="2468880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1–10 familiarity with AI tools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49808" y="2798064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1–10 practice on own work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749808" y="312724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Root-cause clarity, confidence, feasibility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49808" y="3456432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Optional: what has already started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910328" y="2139696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Same 1–10 scales repeated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910328" y="2468880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Required Yes/No: used an AI tool today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910328" y="2798064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Optional: what changed in the proposal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910328" y="312724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Bilingual English + Chinese throughout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10328" y="3456432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Anonymous; email not collected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48640" y="4114800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class cannot show whether the two-week pitch improved. The class scales measure the class; a third round at the pitch is what would measure the outcome.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5 · INSTRUMENT DESIGN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Designing out the bias before writing the item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886200" cy="1133856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886200" cy="5029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700784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direct motivation item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2084832"/>
            <a:ext cx="3566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Anonymous or not, it ceilings at 8–10. Infer motivation from actions already taken.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09160" y="1554480"/>
            <a:ext cx="3886200" cy="1133856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709160" y="1554480"/>
            <a:ext cx="3886200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92040" y="1700784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Familiarity ≠ practice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92040" y="2084832"/>
            <a:ext cx="3566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 a tool and having used it on your own proposal are two different scales.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48640" y="2852928"/>
            <a:ext cx="3886200" cy="1133856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48640" y="2852928"/>
            <a:ext cx="3886200" cy="50292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31520" y="2999232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Anchor to the person's proposal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31520" y="3383280"/>
            <a:ext cx="3566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cause, next steps, feasibility — not a tool chosen without a defined problem.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09160" y="2852928"/>
            <a:ext cx="3886200" cy="1133856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709160" y="2852928"/>
            <a:ext cx="3886200" cy="50292"/>
          </a:xfrm>
          <a:prstGeom prst="rect">
            <a:avLst/>
          </a:prstGeom>
          <a:solidFill>
            <a:srgbClr val="9E3B2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92040" y="2999232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Drop items that cannot move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892040" y="3383280"/>
            <a:ext cx="3566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“How much work have you done” will not shift in one class, so it is not a change measure.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48640" y="4261104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item, scale label and choice shipped in English with Chinese on the next line — not just the question stems.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6 · EDEX FLC CASE REPOSITORY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a 77-minute recording to filed cases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874520" cy="18288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874520" cy="50292"/>
          </a:xfrm>
          <a:prstGeom prst="rect">
            <a:avLst/>
          </a:prstGeom>
          <a:solidFill>
            <a:srgbClr val="C7C2B4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94944" y="1700784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Voice transcript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94944" y="2286000"/>
            <a:ext cx="16276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recordings, ~77 and ~18 min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395728" y="2286000"/>
            <a:ext cx="228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606040" y="1554480"/>
            <a:ext cx="1874520" cy="18288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606040" y="1554480"/>
            <a:ext cx="1874520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752344" y="1700784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draft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752344" y="2286000"/>
            <a:ext cx="16276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Minutes + case write-ups from the transcript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453128" y="2286000"/>
            <a:ext cx="228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663440" y="1554480"/>
            <a:ext cx="1874520" cy="18288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663440" y="1554480"/>
            <a:ext cx="1874520" cy="5029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809744" y="1700784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Case records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09744" y="2286000"/>
            <a:ext cx="16276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EL-01 to EL-07, one per practice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510528" y="2286000"/>
            <a:ext cx="228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720840" y="1554480"/>
            <a:ext cx="1874520" cy="182880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720840" y="1554480"/>
            <a:ext cx="1874520" cy="50292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867144" y="1700784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Human correction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867144" y="2286000"/>
            <a:ext cx="16276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Names, dates and titles fixed before filing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48640" y="3584448"/>
            <a:ext cx="8046720" cy="868680"/>
          </a:xfrm>
          <a:prstGeom prst="rect">
            <a:avLst/>
          </a:prstGeom>
          <a:solidFill>
            <a:srgbClr val="10231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49808" y="370332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F4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date came from the recording timestamps, not from anything said in the room — and the AI sub-cluster's driver was left open for the presenters rather than invented.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7 · CHANGI–NTU–MINIWIZ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proposal where AI drafts but never invents the evidence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36192"/>
            <a:ext cx="2542032" cy="187452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536192"/>
            <a:ext cx="2542032" cy="50292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13232" y="168249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F6F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0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13232" y="204825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8–12 weeks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13232" y="2340864"/>
            <a:ext cx="2240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Waste-split analysis, screens fractions, returns three candidate products. No airport machine.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73552" y="1536192"/>
            <a:ext cx="2542032" cy="187452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73552" y="1536192"/>
            <a:ext cx="2542032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438144" y="168249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87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1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438144" y="204825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campus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438144" y="2340864"/>
            <a:ext cx="2240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Changi feedstock on the miniTRASHPRESSO. First article, test sheet, LCA on measured yield.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998464" y="1536192"/>
            <a:ext cx="2542032" cy="1874520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998464" y="1536192"/>
            <a:ext cx="2542032" cy="50292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163056" y="168249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2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163056" y="204825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site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63056" y="2340864"/>
            <a:ext cx="2240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product, stream and location, bought under green procurement. Separate decision.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48640" y="3639312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Claims the draft was held to: no Miniwiz municipal carbon figure as a Changi result; no invented throughput, power or machine feedstock; FY2024/25 waste split not reassigned to FY2025/26.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THE WORKFLOW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Turning messy inputs into structured rows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8046720" cy="365760"/>
          </a:xfrm>
          <a:prstGeom prst="rect">
            <a:avLst/>
          </a:prstGeom>
          <a:solidFill>
            <a:srgbClr val="10231C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3232" y="13258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4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3017520" y="13258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4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AI does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00800" y="1325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4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48640" y="1691640"/>
            <a:ext cx="8046720" cy="530352"/>
          </a:xfrm>
          <a:prstGeom prst="rect">
            <a:avLst/>
          </a:prstGeom>
          <a:solidFill>
            <a:srgbClr val="FFFDF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13232" y="1691640"/>
            <a:ext cx="2240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Brokerage / wallet screenshots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017520" y="1691640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model reads holdings, cash and P&amp;L from a photo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00800" y="1691640"/>
            <a:ext cx="2103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OpenRouter vision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713232" y="2221992"/>
            <a:ext cx="2240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real source file into deck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017520" y="2221992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source markdown plus a prompt; only the source is uploaded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400800" y="2221992"/>
            <a:ext cx="2103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NotebookLM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48640" y="2752344"/>
            <a:ext cx="8046720" cy="530352"/>
          </a:xfrm>
          <a:prstGeom prst="rect">
            <a:avLst/>
          </a:prstGeom>
          <a:solidFill>
            <a:srgbClr val="FFFDF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13232" y="2752344"/>
            <a:ext cx="2240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AI conversation link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017520" y="2752344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Playwright captures the XHR payload the static page never sends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400800" y="2752344"/>
            <a:ext cx="2103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Playwright WebKit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713232" y="3282696"/>
            <a:ext cx="2240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Plain-language rule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017520" y="3282696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language becomes a validated split rule, with a local fallback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400800" y="3282696"/>
            <a:ext cx="2103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/ local parse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548640" y="3813048"/>
            <a:ext cx="8046720" cy="530352"/>
          </a:xfrm>
          <a:prstGeom prst="rect">
            <a:avLst/>
          </a:prstGeom>
          <a:solidFill>
            <a:srgbClr val="FFFDF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13232" y="3813048"/>
            <a:ext cx="2240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 platform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017520" y="3813048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writes the Worker, pipeline and UI; type and browser checks decide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400800" y="3813048"/>
            <a:ext cx="2103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Coding agent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548640" y="4407408"/>
            <a:ext cx="8138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row ends the same way: a human confirms before the value is written.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GUARDRAILS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AI output is not allowed to travel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886200" cy="1133856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886200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170078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invented numbers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2084832"/>
            <a:ext cx="3566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throughput, cycle time, power and fee stay unstated until NTU and Miniwiz price their lines.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09160" y="1554480"/>
            <a:ext cx="3886200" cy="1133856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709160" y="1554480"/>
            <a:ext cx="3886200" cy="50292"/>
          </a:xfrm>
          <a:prstGeom prst="rect">
            <a:avLst/>
          </a:prstGeom>
          <a:solidFill>
            <a:srgbClr val="9E3B2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92040" y="1700784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borrowed carbon claims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92040" y="2084832"/>
            <a:ext cx="3566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supplier's municipal saving is never presented as the client's result; a percentage needs the client's feedstock and factors.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48640" y="2852928"/>
            <a:ext cx="3886200" cy="1133856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48640" y="2852928"/>
            <a:ext cx="3886200" cy="50292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31520" y="299923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double funding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31520" y="3383280"/>
            <a:ext cx="3566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effort is not billed to a sponsor and to a translational grant. One scope, one payer.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09160" y="2852928"/>
            <a:ext cx="3886200" cy="1133856"/>
          </a:xfrm>
          <a:prstGeom prst="rect">
            <a:avLst/>
          </a:prstGeom>
          <a:solidFill>
            <a:srgbClr val="FFFDF8"/>
          </a:solidFill>
          <a:ln w="6350">
            <a:solidFill>
              <a:srgbClr val="C7C2B4"/>
            </a:solidFill>
            <a:prstDash val="solid"/>
          </a:ln>
          <a:effectLst>
            <a:outerShdw blurRad="1016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709160" y="2852928"/>
            <a:ext cx="3886200" cy="50292"/>
          </a:xfrm>
          <a:prstGeom prst="rect">
            <a:avLst/>
          </a:prstGeom>
          <a:solidFill>
            <a:srgbClr val="9E3B2E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92040" y="2999232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unearned attendee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892040" y="3383280"/>
            <a:ext cx="3566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Registering an institution as a participant would misread the result. Only the people who were in the room are counted.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48640" y="4261104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 across every project: AI may draft the sentence, but the number and the boundary come from a named source a reviewer can open.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50" dirty="0">
                <a:solidFill>
                  <a:srgbClr val="B87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REPRODUCIBILITY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1023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it cannot be re-run or checked, it is not a result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F6F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1097280" y="1463040"/>
            <a:ext cx="7498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Pinned taxonomies — </a:t>
            </a:r>
            <a:r>
              <a:rPr lang="en-US" sz="11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GreenComp, EntreComp, AASHE, keywords and mode lists live in YAML, so a map can be rebuilt from cached HTML.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20391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87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97280" y="2039112"/>
            <a:ext cx="7498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and syntax gates — </a:t>
            </a:r>
            <a:r>
              <a:rPr lang="en-US" sz="11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node --check and tsc --noEmit run before anything is deployed or trusted.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64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F6F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2615184"/>
            <a:ext cx="7498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 verification — </a:t>
            </a:r>
            <a:r>
              <a:rPr lang="en-US" sz="11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Dashboards are exercised in a real browser — clicks, routes, empty and error states — not screenshotted once.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8640" y="31912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87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097280" y="3191256"/>
            <a:ext cx="7498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record — </a:t>
            </a:r>
            <a:r>
              <a:rPr lang="en-US" sz="11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summary.json carries full sessionInfo; sessions log the model calls and spend behind the build.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48640" y="37673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F6F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97280" y="3767328"/>
            <a:ext cx="7498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1023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Named-source citation — </a:t>
            </a:r>
            <a:r>
              <a:rPr lang="en-US" sz="1100" dirty="0">
                <a:solidFill>
                  <a:srgbClr val="1C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figure in a proposal points to a report or page a reviewer can open.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275320" y="47594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48640" y="47594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Research  ·  Simin Xu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23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02336"/>
            <a:ext cx="8138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85800" y="6400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3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METHOD IN ONE LINE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85800" y="1051560"/>
            <a:ext cx="7863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F4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screens, extracts, drafts and builds. A human owns the taxonomy, the boundary and the number.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685800" y="2651760"/>
            <a:ext cx="2514600" cy="1143000"/>
          </a:xfrm>
          <a:prstGeom prst="rect">
            <a:avLst/>
          </a:prstGeom>
          <a:solidFill>
            <a:srgbClr val="1734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85800" y="2651760"/>
            <a:ext cx="2514600" cy="45720"/>
          </a:xfrm>
          <a:prstGeom prst="rect">
            <a:avLst/>
          </a:prstGeom>
          <a:solidFill>
            <a:srgbClr val="2F6F6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68680" y="27889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F6F6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Seven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868680" y="3310128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FC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shipped and re-runnable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429000" y="2651760"/>
            <a:ext cx="2514600" cy="1143000"/>
          </a:xfrm>
          <a:prstGeom prst="rect">
            <a:avLst/>
          </a:prstGeom>
          <a:solidFill>
            <a:srgbClr val="1734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429000" y="2651760"/>
            <a:ext cx="2514600" cy="4572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611880" y="27889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611880" y="3310128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FC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roles AI played, all audited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172200" y="2651760"/>
            <a:ext cx="2514600" cy="1143000"/>
          </a:xfrm>
          <a:prstGeom prst="rect">
            <a:avLst/>
          </a:prstGeom>
          <a:solidFill>
            <a:srgbClr val="17342B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172200" y="2651760"/>
            <a:ext cx="2514600" cy="45720"/>
          </a:xfrm>
          <a:prstGeom prst="rect">
            <a:avLst/>
          </a:prstGeom>
          <a:solidFill>
            <a:srgbClr val="B87333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355080" y="27889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7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6355080" y="3310128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FC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left to the model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85800" y="4114800"/>
            <a:ext cx="1188720" cy="0"/>
          </a:xfrm>
          <a:prstGeom prst="line">
            <a:avLst/>
          </a:prstGeom>
          <a:noFill/>
          <a:ln w="19050">
            <a:solidFill>
              <a:srgbClr val="B87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85800" y="4224528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3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Simin Xu  ·  Research Fellow, HCSREL, NTU  ·  Thank you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2113</Words>
  <Application>Microsoft Macintosh PowerPoint</Application>
  <PresentationFormat>On-screen Show (16:9)</PresentationFormat>
  <Paragraphs>343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in Research</dc:title>
  <dc:subject>PptxGenJS Presentation</dc:subject>
  <dc:creator>Simin Xu</dc:creator>
  <cp:lastModifiedBy>Xu Simin (Dr)</cp:lastModifiedBy>
  <cp:revision>2</cp:revision>
  <dcterms:created xsi:type="dcterms:W3CDTF">2026-10-12T07:49:26Z</dcterms:created>
  <dcterms:modified xsi:type="dcterms:W3CDTF">2026-10-12T08:03:13Z</dcterms:modified>
</cp:coreProperties>
</file>